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75" r:id="rId6"/>
    <p:sldId id="476" r:id="rId7"/>
    <p:sldId id="478"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0" autoAdjust="0"/>
  </p:normalViewPr>
  <p:slideViewPr>
    <p:cSldViewPr>
      <p:cViewPr>
        <p:scale>
          <a:sx n="100" d="100"/>
          <a:sy n="100" d="100"/>
        </p:scale>
        <p:origin x="-2818" y="-451"/>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0\20201130\&#26032;&#24040;Q3&#27861;&#35498;&#26371;&#38651;&#23376;&#27284;-2020113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style val="19"/>
  <c:chart>
    <c:plotArea>
      <c:layout/>
      <c:barChart>
        <c:barDir val="col"/>
        <c:grouping val="stacked"/>
        <c:ser>
          <c:idx val="1"/>
          <c:order val="0"/>
          <c:tx>
            <c:strRef>
              <c:f>各事業處營收佔比!$A$5</c:f>
              <c:strCache>
                <c:ptCount val="1"/>
                <c:pt idx="0">
                  <c:v>Switch</c:v>
                </c:pt>
              </c:strCache>
            </c:strRef>
          </c:tx>
          <c:dLbls>
            <c:txPr>
              <a:bodyPr/>
              <a:lstStyle/>
              <a:p>
                <a:pPr>
                  <a:defRPr sz="1200" baseline="0">
                    <a:latin typeface="Times New Roman" pitchFamily="18" charset="0"/>
                  </a:defRPr>
                </a:pPr>
                <a:endParaRPr lang="zh-TW"/>
              </a:p>
            </c:txPr>
            <c:showVal val="1"/>
          </c:dLbls>
          <c:cat>
            <c:strRef>
              <c:f>各事業處營收佔比!$B$3:$I$3</c:f>
              <c:strCache>
                <c:ptCount val="8"/>
                <c:pt idx="0">
                  <c:v>2018 Q4</c:v>
                </c:pt>
                <c:pt idx="1">
                  <c:v>2019 Q1</c:v>
                </c:pt>
                <c:pt idx="2">
                  <c:v>2019 Q2</c:v>
                </c:pt>
                <c:pt idx="3">
                  <c:v>2019 Q3</c:v>
                </c:pt>
                <c:pt idx="4">
                  <c:v>2019 Q4</c:v>
                </c:pt>
                <c:pt idx="5">
                  <c:v>2020 Q1</c:v>
                </c:pt>
                <c:pt idx="6">
                  <c:v>2020 Q2</c:v>
                </c:pt>
                <c:pt idx="7">
                  <c:v>2020 Q3</c:v>
                </c:pt>
              </c:strCache>
            </c:strRef>
          </c:cat>
          <c:val>
            <c:numRef>
              <c:f>各事業處營收佔比!$B$5:$I$5</c:f>
              <c:numCache>
                <c:formatCode>0.00%</c:formatCode>
                <c:ptCount val="8"/>
                <c:pt idx="0">
                  <c:v>0.35548505841427308</c:v>
                </c:pt>
                <c:pt idx="1">
                  <c:v>0.36818147239054272</c:v>
                </c:pt>
                <c:pt idx="2">
                  <c:v>0.4270680732393427</c:v>
                </c:pt>
                <c:pt idx="3">
                  <c:v>0.4324440919021974</c:v>
                </c:pt>
                <c:pt idx="4">
                  <c:v>0.34462612601344689</c:v>
                </c:pt>
                <c:pt idx="5">
                  <c:v>0.3427456273998184</c:v>
                </c:pt>
                <c:pt idx="6">
                  <c:v>0.42264353011499489</c:v>
                </c:pt>
                <c:pt idx="7">
                  <c:v>0.40228253371286937</c:v>
                </c:pt>
              </c:numCache>
            </c:numRef>
          </c:val>
        </c:ser>
        <c:ser>
          <c:idx val="3"/>
          <c:order val="1"/>
          <c:tx>
            <c:strRef>
              <c:f>各事業處營收佔比!$A$7</c:f>
              <c:strCache>
                <c:ptCount val="1"/>
                <c:pt idx="0">
                  <c:v>PSU</c:v>
                </c:pt>
              </c:strCache>
            </c:strRef>
          </c:tx>
          <c:dLbls>
            <c:txPr>
              <a:bodyPr/>
              <a:lstStyle/>
              <a:p>
                <a:pPr>
                  <a:defRPr sz="1200" baseline="0">
                    <a:latin typeface="Times New Roman" pitchFamily="18" charset="0"/>
                  </a:defRPr>
                </a:pPr>
                <a:endParaRPr lang="zh-TW"/>
              </a:p>
            </c:txPr>
            <c:showVal val="1"/>
          </c:dLbls>
          <c:cat>
            <c:strRef>
              <c:f>各事業處營收佔比!$B$3:$I$3</c:f>
              <c:strCache>
                <c:ptCount val="8"/>
                <c:pt idx="0">
                  <c:v>2018 Q4</c:v>
                </c:pt>
                <c:pt idx="1">
                  <c:v>2019 Q1</c:v>
                </c:pt>
                <c:pt idx="2">
                  <c:v>2019 Q2</c:v>
                </c:pt>
                <c:pt idx="3">
                  <c:v>2019 Q3</c:v>
                </c:pt>
                <c:pt idx="4">
                  <c:v>2019 Q4</c:v>
                </c:pt>
                <c:pt idx="5">
                  <c:v>2020 Q1</c:v>
                </c:pt>
                <c:pt idx="6">
                  <c:v>2020 Q2</c:v>
                </c:pt>
                <c:pt idx="7">
                  <c:v>2020 Q3</c:v>
                </c:pt>
              </c:strCache>
            </c:strRef>
          </c:cat>
          <c:val>
            <c:numRef>
              <c:f>各事業處營收佔比!$B$7:$I$7</c:f>
              <c:numCache>
                <c:formatCode>0.00%</c:formatCode>
                <c:ptCount val="8"/>
                <c:pt idx="0">
                  <c:v>0.64451494158572686</c:v>
                </c:pt>
                <c:pt idx="1">
                  <c:v>0.63181852760945756</c:v>
                </c:pt>
                <c:pt idx="2">
                  <c:v>0.57293192676065741</c:v>
                </c:pt>
                <c:pt idx="3">
                  <c:v>0.56755590809780254</c:v>
                </c:pt>
                <c:pt idx="4">
                  <c:v>0.65537387398655322</c:v>
                </c:pt>
                <c:pt idx="5">
                  <c:v>0.65725437260018194</c:v>
                </c:pt>
                <c:pt idx="6">
                  <c:v>0.577356469885005</c:v>
                </c:pt>
                <c:pt idx="7">
                  <c:v>0.59771746628713063</c:v>
                </c:pt>
              </c:numCache>
            </c:numRef>
          </c:val>
        </c:ser>
        <c:overlap val="100"/>
        <c:axId val="123608448"/>
        <c:axId val="123643008"/>
      </c:barChart>
      <c:catAx>
        <c:axId val="123608448"/>
        <c:scaling>
          <c:orientation val="minMax"/>
        </c:scaling>
        <c:axPos val="b"/>
        <c:tickLblPos val="nextTo"/>
        <c:txPr>
          <a:bodyPr/>
          <a:lstStyle/>
          <a:p>
            <a:pPr>
              <a:defRPr sz="1200" baseline="0">
                <a:latin typeface="Times New Roman" pitchFamily="18" charset="0"/>
              </a:defRPr>
            </a:pPr>
            <a:endParaRPr lang="zh-TW"/>
          </a:p>
        </c:txPr>
        <c:crossAx val="123643008"/>
        <c:crosses val="autoZero"/>
        <c:auto val="1"/>
        <c:lblAlgn val="ctr"/>
        <c:lblOffset val="100"/>
      </c:catAx>
      <c:valAx>
        <c:axId val="123643008"/>
        <c:scaling>
          <c:orientation val="minMax"/>
          <c:max val="1"/>
        </c:scaling>
        <c:axPos val="l"/>
        <c:majorGridlines/>
        <c:numFmt formatCode="0%" sourceLinked="0"/>
        <c:tickLblPos val="nextTo"/>
        <c:txPr>
          <a:bodyPr/>
          <a:lstStyle/>
          <a:p>
            <a:pPr>
              <a:defRPr sz="1200" baseline="0">
                <a:latin typeface="Times New Roman" pitchFamily="18" charset="0"/>
              </a:defRPr>
            </a:pPr>
            <a:endParaRPr lang="zh-TW"/>
          </a:p>
        </c:txPr>
        <c:crossAx val="123608448"/>
        <c:crosses val="autoZero"/>
        <c:crossBetween val="between"/>
      </c:valAx>
    </c:plotArea>
    <c:legend>
      <c:legendPos val="t"/>
      <c:layout/>
      <c:txPr>
        <a:bodyPr/>
        <a:lstStyle/>
        <a:p>
          <a:pPr>
            <a:defRPr sz="1200" baseline="0">
              <a:latin typeface="Times New Roman" pitchFamily="18" charset="0"/>
              <a:ea typeface="標楷體" pitchFamily="65" charset="-120"/>
            </a:defRPr>
          </a:pPr>
          <a:endParaRPr lang="zh-TW"/>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2020/11/18</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2020/11/18</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2020/11/18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2020/11/18</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2020/11/18</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2020/11/18</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2020/11/18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2020/11/18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2020/11/18</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2020/11/18</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2020/11/18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2020/11/18</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2020/11/18</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2020/11/18</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2020/11/18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2020/11/18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2020/11/18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2020</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Third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2020</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Q1~Q3</a:t>
            </a:r>
          </a:p>
        </p:txBody>
      </p:sp>
      <p:graphicFrame>
        <p:nvGraphicFramePr>
          <p:cNvPr id="7" name="表格 6"/>
          <p:cNvGraphicFramePr>
            <a:graphicFrameLocks noGrp="1"/>
          </p:cNvGraphicFramePr>
          <p:nvPr/>
        </p:nvGraphicFramePr>
        <p:xfrm>
          <a:off x="467544" y="1628801"/>
          <a:ext cx="8194983" cy="4461980"/>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2019</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dirty="0">
                          <a:solidFill>
                            <a:srgbClr val="000000"/>
                          </a:solidFill>
                          <a:latin typeface="Times New Roman"/>
                        </a:rPr>
                        <a:t>1,791,725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1,949,557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-8.10%</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670,641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37.43%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739,215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37.92%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-9.28%</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307,678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17.17%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354,459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18.18%</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-13.20%</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362,963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20.26%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384,756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19.74%</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-5.66%</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39,711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69,052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3.54%</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-42.49%</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402,674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22.47%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453,808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23.28%</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-11.27%</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328,041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18.31%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361,225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18.53%</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-9.19%</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327,092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18.26%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360,234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18.48%</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a:rPr>
                        <a:t>2.14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dirty="0">
                          <a:solidFill>
                            <a:srgbClr val="000000"/>
                          </a:solidFill>
                          <a:latin typeface="Times New Roman"/>
                        </a:rPr>
                        <a:t>2.36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2020 Q3</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20</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201</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9</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676,967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562,112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20.43%</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646,731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4.68%</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254,636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37.61%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212,988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37.89%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19.55%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255,742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39.54%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-0.43%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97,027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14.33%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96,618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17.19%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0.42%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115,539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17.87%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-16.02%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157,609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23.28%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116,370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20.70%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35.44%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140,203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21.68%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12.41%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7,105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1.05%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5,264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0.94%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34.97%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12,918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-45.00%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164,714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24.33%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121,634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21.64%</a:t>
                      </a:r>
                    </a:p>
                  </a:txBody>
                  <a:tcPr marL="7620" marR="7620" marT="7620" marB="0" anchor="ctr">
                    <a:lnL>
                      <a:noFill/>
                    </a:lnL>
                    <a:lnR>
                      <a:noFill/>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35.42%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153,121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23.68%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7.57%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132,730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19.61%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100,449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17.87%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32.14%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123,028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19.02%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7.89%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131,810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19.47%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100,865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17.94%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30.68%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122,869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19.00%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7.28%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0.86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0.66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0.80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9" y="1628801"/>
          <a:ext cx="8542837" cy="4464494"/>
        </p:xfrm>
        <a:graphic>
          <a:graphicData uri="http://schemas.openxmlformats.org/drawingml/2006/table">
            <a:tbl>
              <a:tblPr/>
              <a:tblGrid>
                <a:gridCol w="3872999"/>
                <a:gridCol w="1075833"/>
                <a:gridCol w="87020"/>
                <a:gridCol w="932389"/>
                <a:gridCol w="87020"/>
                <a:gridCol w="1219277"/>
                <a:gridCol w="87020"/>
                <a:gridCol w="1181279"/>
              </a:tblGrid>
              <a:tr h="538864">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201</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9</a:t>
                      </a:r>
                      <a:r>
                        <a:rPr lang="fr-FR" sz="1600" b="0" i="0" u="none" strike="noStrike" dirty="0" smtClean="0">
                          <a:solidFill>
                            <a:srgbClr val="000000"/>
                          </a:solidFill>
                          <a:latin typeface="Times New Roman" pitchFamily="18" charset="0"/>
                          <a:ea typeface="標楷體" pitchFamily="65" charset="-120"/>
                          <a:cs typeface="Times New Roman" pitchFamily="18" charset="0"/>
                        </a:rPr>
                        <a:t> 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201</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9</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1884">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Interest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endParaRPr lang="en-US" altLang="zh-TW" sz="1600" b="0" i="0" u="none" strike="noStrike" dirty="0">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2,115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7,240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3,905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30,616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28,416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86,678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84,884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(1,164)</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(1,155)</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(2,598)</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(546)</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(18,718)</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(11,222)</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(35,613)</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(2,783)</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(4,989)</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(5,236)</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(15,996)</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(16,408)</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7,105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12,918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39,711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latin typeface="Times New Roman"/>
                        </a:rPr>
                        <a:t>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69,052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84976"/>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2019/12/31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2019/9/30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a:rPr>
                        <a:t>1,299,262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977,525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886,400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431,978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451,468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377,860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718,564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634,630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662,510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205,473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231,484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227,203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3,535,829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3,580,917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3,599,636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6,191,106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5,876,024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5,753,609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1,770,059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1,425,195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1,403,807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1,288,248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1,328,853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1,343,882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3,058,307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2,754,048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2,747,689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3,132,799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3,121,976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3,005,920 </a:t>
                      </a:r>
                    </a:p>
                  </a:txBody>
                  <a:tcPr marL="7620" marR="5400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4" name="圖表 3"/>
          <p:cNvGraphicFramePr/>
          <p:nvPr/>
        </p:nvGraphicFramePr>
        <p:xfrm>
          <a:off x="539552" y="1484784"/>
          <a:ext cx="8064896"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8753</TotalTime>
  <Pages>0</Pages>
  <Words>582</Words>
  <Characters>0</Characters>
  <Application>Microsoft Office PowerPoint</Application>
  <PresentationFormat>如螢幕大小 (4:3)</PresentationFormat>
  <Lines>0</Lines>
  <Paragraphs>284</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lpstr>投影片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448</cp:revision>
  <dcterms:modified xsi:type="dcterms:W3CDTF">2020-11-18T05:54:34Z</dcterms:modified>
</cp:coreProperties>
</file>